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5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9" roundtripDataSignature="AMtx7mgM3kTfy8thShky++KllXFq4gzx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customschemas.google.com/relationships/presentationmetadata" Target="meta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" name="Google Shape;120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7" name="Google Shape;217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0" name="Google Shape;23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" name="Google Shape;241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3" name="Google Shape;263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p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6" name="Google Shape;28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2" name="Google Shape;29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" name="Google Shape;13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" name="Google Shape;154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" name="Google Shape;185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showMasterSp="0" type="title">
  <p:cSld name="TITLE">
    <p:bg>
      <p:bgPr>
        <a:solidFill>
          <a:schemeClr val="dk2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5"/>
          <p:cNvSpPr/>
          <p:nvPr/>
        </p:nvSpPr>
        <p:spPr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0" name="Google Shape;20;p15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1" name="Google Shape;21;p15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2" name="Google Shape;22;p15"/>
          <p:cNvSpPr txBox="1"/>
          <p:nvPr>
            <p:ph type="ctrTitle"/>
          </p:nvPr>
        </p:nvSpPr>
        <p:spPr>
          <a:xfrm>
            <a:off x="2362200" y="4038600"/>
            <a:ext cx="64770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wentieth Century"/>
              <a:buNone/>
              <a:defRPr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5"/>
          <p:cNvSpPr txBox="1"/>
          <p:nvPr>
            <p:ph idx="1" type="subTitle"/>
          </p:nvPr>
        </p:nvSpPr>
        <p:spPr>
          <a:xfrm>
            <a:off x="2362200" y="6050037"/>
            <a:ext cx="6705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560"/>
              <a:buNone/>
              <a:defRPr sz="2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None/>
              <a:defRPr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50"/>
              <a:buNone/>
              <a:defRPr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70"/>
              <a:buNone/>
              <a:defRPr/>
            </a:lvl5pPr>
            <a:lvl6pPr lvl="5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4" name="Google Shape;24;p15"/>
          <p:cNvSpPr txBox="1"/>
          <p:nvPr>
            <p:ph idx="10" type="dt"/>
          </p:nvPr>
        </p:nvSpPr>
        <p:spPr>
          <a:xfrm>
            <a:off x="76200" y="6068699"/>
            <a:ext cx="2057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1" type="ftr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idx="12" type="sldNum"/>
          </p:nvPr>
        </p:nvSpPr>
        <p:spPr>
          <a:xfrm>
            <a:off x="8001000" y="228600"/>
            <a:ext cx="838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showMasterSp="0" type="picTx">
  <p:cSld name="PICTURE_WITH_CAPTION_TEXT">
    <p:bg>
      <p:bgPr>
        <a:blipFill rotWithShape="1">
          <a:blip r:embed="rId2">
            <a:alphaModFix/>
          </a:blip>
          <a:tile algn="tl" flip="none" tx="0" sx="100000" ty="0" sy="100000"/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/>
          <p:nvPr>
            <p:ph idx="1" type="body"/>
          </p:nvPr>
        </p:nvSpPr>
        <p:spPr>
          <a:xfrm>
            <a:off x="1600200" y="5486400"/>
            <a:ext cx="7315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20"/>
              <a:buFont typeface="Twentieth Century"/>
              <a:buNone/>
              <a:defRPr sz="1700"/>
            </a:lvl1pPr>
            <a:lvl2pPr indent="-2286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840"/>
              <a:buFont typeface="Twentieth Century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750"/>
              <a:buFont typeface="Twentieth Century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75"/>
              <a:buFont typeface="Twentieth Century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85"/>
              <a:buFont typeface="Twentieth Century"/>
              <a:buNone/>
              <a:defRPr sz="9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94" name="Google Shape;94;p23"/>
          <p:cNvSpPr/>
          <p:nvPr/>
        </p:nvSpPr>
        <p:spPr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5" name="Google Shape;95;p23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6" name="Google Shape;96;p23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7" name="Google Shape;97;p23"/>
          <p:cNvSpPr txBox="1"/>
          <p:nvPr>
            <p:ph type="title"/>
          </p:nvPr>
        </p:nvSpPr>
        <p:spPr>
          <a:xfrm>
            <a:off x="1600200" y="4648200"/>
            <a:ext cx="7315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wentieth Century"/>
              <a:buNone/>
              <a:defRPr b="0" sz="2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3"/>
          <p:cNvSpPr/>
          <p:nvPr/>
        </p:nvSpPr>
        <p:spPr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9" name="Google Shape;99;p23"/>
          <p:cNvSpPr txBox="1"/>
          <p:nvPr>
            <p:ph idx="10" type="dt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3"/>
          <p:cNvSpPr txBox="1"/>
          <p:nvPr>
            <p:ph idx="12" type="sldNum"/>
          </p:nvPr>
        </p:nvSpPr>
        <p:spPr>
          <a:xfrm>
            <a:off x="0" y="4667249"/>
            <a:ext cx="1447800" cy="6635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23"/>
          <p:cNvSpPr txBox="1"/>
          <p:nvPr>
            <p:ph idx="11" type="ftr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3"/>
          <p:cNvSpPr/>
          <p:nvPr>
            <p:ph idx="2" type="pic"/>
          </p:nvPr>
        </p:nvSpPr>
        <p:spPr>
          <a:xfrm>
            <a:off x="1560576" y="0"/>
            <a:ext cx="7583424" cy="4568952"/>
          </a:xfrm>
          <a:prstGeom prst="rect">
            <a:avLst/>
          </a:prstGeom>
          <a:solidFill>
            <a:srgbClr val="DCE5EE"/>
          </a:solidFill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/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4"/>
          <p:cNvSpPr txBox="1"/>
          <p:nvPr>
            <p:ph idx="1" type="body"/>
          </p:nvPr>
        </p:nvSpPr>
        <p:spPr>
          <a:xfrm rot="5400000">
            <a:off x="2365345" y="-152497"/>
            <a:ext cx="4648006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718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indent="-30861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Char char="?"/>
              <a:defRPr/>
            </a:lvl2pPr>
            <a:lvl3pPr indent="-314325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indent="-302895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106" name="Google Shape;106;p24"/>
          <p:cNvSpPr txBox="1"/>
          <p:nvPr>
            <p:ph idx="10" type="dt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4"/>
          <p:cNvSpPr txBox="1"/>
          <p:nvPr>
            <p:ph idx="11" type="ftr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4"/>
          <p:cNvSpPr txBox="1"/>
          <p:nvPr>
            <p:ph idx="12" type="sldNum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showMasterSp="0" type="vertTitleAndTx">
  <p:cSld name="VERTICAL_TITLE_AND_VERTICAL_TEXT"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5"/>
          <p:cNvSpPr txBox="1"/>
          <p:nvPr>
            <p:ph type="title"/>
          </p:nvPr>
        </p:nvSpPr>
        <p:spPr>
          <a:xfrm rot="5400000">
            <a:off x="4823619" y="2339181"/>
            <a:ext cx="5516563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5"/>
          <p:cNvSpPr txBox="1"/>
          <p:nvPr>
            <p:ph idx="1" type="body"/>
          </p:nvPr>
        </p:nvSpPr>
        <p:spPr>
          <a:xfrm rot="5400000">
            <a:off x="480218" y="586582"/>
            <a:ext cx="5516564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718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indent="-30861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Char char="?"/>
              <a:defRPr/>
            </a:lvl2pPr>
            <a:lvl3pPr indent="-314325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indent="-302895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112" name="Google Shape;112;p25"/>
          <p:cNvSpPr txBox="1"/>
          <p:nvPr>
            <p:ph idx="10" type="dt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5"/>
          <p:cNvSpPr txBox="1"/>
          <p:nvPr>
            <p:ph idx="11" type="ftr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5"/>
          <p:cNvSpPr/>
          <p:nvPr/>
        </p:nvSpPr>
        <p:spPr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5" name="Google Shape;115;p25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6" name="Google Shape;116;p25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7" name="Google Shape;117;p25"/>
          <p:cNvSpPr txBox="1"/>
          <p:nvPr>
            <p:ph idx="12" type="sldNum"/>
          </p:nvPr>
        </p:nvSpPr>
        <p:spPr>
          <a:xfrm rot="5400000">
            <a:off x="5989638" y="14446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 txBox="1"/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idx="1" type="body"/>
          </p:nvPr>
        </p:nvSpPr>
        <p:spPr>
          <a:xfrm>
            <a:off x="609600" y="1589567"/>
            <a:ext cx="38862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718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indent="-30861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Char char="?"/>
              <a:defRPr/>
            </a:lvl2pPr>
            <a:lvl3pPr indent="-314325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indent="-302895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39" name="Google Shape;39;p17"/>
          <p:cNvSpPr txBox="1"/>
          <p:nvPr>
            <p:ph idx="2" type="body"/>
          </p:nvPr>
        </p:nvSpPr>
        <p:spPr>
          <a:xfrm>
            <a:off x="4844901" y="1589567"/>
            <a:ext cx="38862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718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indent="-30861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Char char="?"/>
              <a:defRPr/>
            </a:lvl2pPr>
            <a:lvl3pPr indent="-314325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indent="-302895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40" name="Google Shape;40;p17"/>
          <p:cNvSpPr txBox="1"/>
          <p:nvPr>
            <p:ph idx="10" type="dt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7"/>
          <p:cNvSpPr txBox="1"/>
          <p:nvPr>
            <p:ph idx="12" type="sldNum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17"/>
          <p:cNvSpPr txBox="1"/>
          <p:nvPr>
            <p:ph idx="11" type="ftr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obj">
  <p:cSld name="OBJEC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6"/>
          <p:cNvSpPr txBox="1"/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idx="10" type="dt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6"/>
          <p:cNvSpPr txBox="1"/>
          <p:nvPr>
            <p:ph idx="11" type="ftr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2" type="sldNum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16"/>
          <p:cNvSpPr txBox="1"/>
          <p:nvPr>
            <p:ph idx="1" type="body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718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indent="-30861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Char char="?"/>
              <a:defRPr/>
            </a:lvl2pPr>
            <a:lvl3pPr indent="-314325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indent="-302895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showMasterSp="0" type="title">
  <p:cSld name="TITLE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/>
          <p:nvPr/>
        </p:nvSpPr>
        <p:spPr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1" name="Google Shape;51;p14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2" name="Google Shape;52;p14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3" name="Google Shape;53;p14"/>
          <p:cNvSpPr txBox="1"/>
          <p:nvPr>
            <p:ph type="ctrTitle"/>
          </p:nvPr>
        </p:nvSpPr>
        <p:spPr>
          <a:xfrm>
            <a:off x="2362200" y="4038600"/>
            <a:ext cx="64770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wentieth Century"/>
              <a:buNone/>
              <a:defRPr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4"/>
          <p:cNvSpPr txBox="1"/>
          <p:nvPr>
            <p:ph idx="1" type="subTitle"/>
          </p:nvPr>
        </p:nvSpPr>
        <p:spPr>
          <a:xfrm>
            <a:off x="2362200" y="6050037"/>
            <a:ext cx="6705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560"/>
              <a:buNone/>
              <a:defRPr sz="2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None/>
              <a:defRPr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50"/>
              <a:buNone/>
              <a:defRPr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70"/>
              <a:buNone/>
              <a:defRPr/>
            </a:lvl5pPr>
            <a:lvl6pPr lvl="5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5" name="Google Shape;55;p14"/>
          <p:cNvSpPr txBox="1"/>
          <p:nvPr>
            <p:ph idx="10" type="dt"/>
          </p:nvPr>
        </p:nvSpPr>
        <p:spPr>
          <a:xfrm>
            <a:off x="76200" y="6068699"/>
            <a:ext cx="2057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1" type="ftr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001000" y="228600"/>
            <a:ext cx="838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showMasterSp="0" type="secHead">
  <p:cSld name="SECTION_HEADER">
    <p:bg>
      <p:bgPr>
        <a:blipFill rotWithShape="1">
          <a:blip r:embed="rId2">
            <a:alphaModFix/>
          </a:blip>
          <a:tile algn="tl" flip="none" tx="0" sx="100000" ty="0" sy="100000"/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 txBox="1"/>
          <p:nvPr>
            <p:ph idx="1" type="body"/>
          </p:nvPr>
        </p:nvSpPr>
        <p:spPr>
          <a:xfrm>
            <a:off x="1371600" y="2743200"/>
            <a:ext cx="7123113" cy="1673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80"/>
              <a:buNone/>
              <a:defRPr sz="28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5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10"/>
              <a:buNone/>
              <a:defRPr sz="1400">
                <a:solidFill>
                  <a:srgbClr val="888888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60" name="Google Shape;60;p18"/>
          <p:cNvSpPr/>
          <p:nvPr/>
        </p:nvSpPr>
        <p:spPr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1" name="Google Shape;61;p18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2" name="Google Shape;62;p1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3" name="Google Shape;63;p18"/>
          <p:cNvSpPr txBox="1"/>
          <p:nvPr>
            <p:ph type="title"/>
          </p:nvPr>
        </p:nvSpPr>
        <p:spPr>
          <a:xfrm>
            <a:off x="1371600" y="1600200"/>
            <a:ext cx="76200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Twentieth Century"/>
              <a:buNone/>
              <a:defRPr b="0" sz="4400" cap="none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8"/>
          <p:cNvSpPr txBox="1"/>
          <p:nvPr>
            <p:ph idx="10" type="dt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8"/>
          <p:cNvSpPr txBox="1"/>
          <p:nvPr>
            <p:ph idx="12" type="sldNum"/>
          </p:nvPr>
        </p:nvSpPr>
        <p:spPr>
          <a:xfrm>
            <a:off x="0" y="1752600"/>
            <a:ext cx="1295400" cy="701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" name="Google Shape;66;p18"/>
          <p:cNvSpPr txBox="1"/>
          <p:nvPr>
            <p:ph idx="11" type="ftr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" type="twoTxTwoObj">
  <p:cSld name="TWO_OBJECTS_WITH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/>
          <p:nvPr>
            <p:ph type="title"/>
          </p:nvPr>
        </p:nvSpPr>
        <p:spPr>
          <a:xfrm>
            <a:off x="533400" y="273050"/>
            <a:ext cx="8153400" cy="869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9"/>
          <p:cNvSpPr txBox="1"/>
          <p:nvPr>
            <p:ph idx="1" type="body"/>
          </p:nvPr>
        </p:nvSpPr>
        <p:spPr>
          <a:xfrm>
            <a:off x="609600" y="2438400"/>
            <a:ext cx="38862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718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indent="-30861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Char char="?"/>
              <a:defRPr/>
            </a:lvl2pPr>
            <a:lvl3pPr indent="-314325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indent="-302895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2" type="body"/>
          </p:nvPr>
        </p:nvSpPr>
        <p:spPr>
          <a:xfrm>
            <a:off x="4800600" y="2438400"/>
            <a:ext cx="38862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718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indent="-30861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Char char="?"/>
              <a:defRPr/>
            </a:lvl2pPr>
            <a:lvl3pPr indent="-314325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indent="-302895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71" name="Google Shape;71;p19"/>
          <p:cNvSpPr txBox="1"/>
          <p:nvPr>
            <p:ph idx="10" type="dt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2" type="sldNum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" name="Google Shape;73;p19"/>
          <p:cNvSpPr txBox="1"/>
          <p:nvPr>
            <p:ph idx="11" type="ftr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3" type="body"/>
          </p:nvPr>
        </p:nvSpPr>
        <p:spPr>
          <a:xfrm>
            <a:off x="609600" y="1752600"/>
            <a:ext cx="3886200" cy="64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200"/>
              <a:buFont typeface="Twentieth Century"/>
              <a:buNone/>
              <a:defRPr b="1" sz="2000">
                <a:solidFill>
                  <a:srgbClr val="FFFFFF"/>
                </a:solidFill>
              </a:defRPr>
            </a:lvl1pPr>
            <a:lvl2pPr indent="-30861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Char char="?"/>
              <a:defRPr/>
            </a:lvl2pPr>
            <a:lvl3pPr indent="-314325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indent="-302895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75" name="Google Shape;75;p19"/>
          <p:cNvSpPr txBox="1"/>
          <p:nvPr>
            <p:ph idx="4" type="body"/>
          </p:nvPr>
        </p:nvSpPr>
        <p:spPr>
          <a:xfrm>
            <a:off x="4800600" y="1752600"/>
            <a:ext cx="3886200" cy="64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200"/>
              <a:buFont typeface="Twentieth Century"/>
              <a:buNone/>
              <a:defRPr b="1" sz="2000">
                <a:solidFill>
                  <a:srgbClr val="FFFFFF"/>
                </a:solidFill>
              </a:defRPr>
            </a:lvl1pPr>
            <a:lvl2pPr indent="-30861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Char char="?"/>
              <a:defRPr/>
            </a:lvl2pPr>
            <a:lvl3pPr indent="-314325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indent="-302895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10" type="dt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1" type="ftr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showMasterSp="0" type="blank">
  <p:cSld name="BLANK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idx="10" type="dt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11" type="ftr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1"/>
          <p:cNvSpPr txBox="1"/>
          <p:nvPr>
            <p:ph idx="12" type="sldNum"/>
          </p:nvPr>
        </p:nvSpPr>
        <p:spPr>
          <a:xfrm>
            <a:off x="0" y="6248400"/>
            <a:ext cx="533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type="title"/>
          </p:nvPr>
        </p:nvSpPr>
        <p:spPr>
          <a:xfrm>
            <a:off x="609600" y="273050"/>
            <a:ext cx="8077200" cy="869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0" type="dt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11" type="ftr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12" type="sldNum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" name="Google Shape;90;p22"/>
          <p:cNvSpPr txBox="1"/>
          <p:nvPr>
            <p:ph idx="1" type="body"/>
          </p:nvPr>
        </p:nvSpPr>
        <p:spPr>
          <a:xfrm>
            <a:off x="609600" y="1752600"/>
            <a:ext cx="1600200" cy="4343400"/>
          </a:xfrm>
          <a:prstGeom prst="rect">
            <a:avLst/>
          </a:prstGeom>
          <a:solidFill>
            <a:schemeClr val="accent2"/>
          </a:solidFill>
          <a:ln cap="sq" cmpd="dbl" w="508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None/>
              <a:def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750"/>
              <a:buNone/>
              <a:defRPr sz="1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75"/>
              <a:buNone/>
              <a:defRPr sz="9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85"/>
              <a:buNone/>
              <a:defRPr sz="9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91" name="Google Shape;91;p22"/>
          <p:cNvSpPr txBox="1"/>
          <p:nvPr>
            <p:ph idx="2" type="body"/>
          </p:nvPr>
        </p:nvSpPr>
        <p:spPr>
          <a:xfrm>
            <a:off x="2362200" y="1752600"/>
            <a:ext cx="64008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718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indent="-30861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Char char="?"/>
              <a:defRPr/>
            </a:lvl2pPr>
            <a:lvl3pPr indent="-314325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indent="-302895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wentieth Century"/>
              <a:buNone/>
              <a:defRPr b="0" i="0" sz="44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1" type="body"/>
          </p:nvPr>
        </p:nvSpPr>
        <p:spPr>
          <a:xfrm>
            <a:off x="612648" y="1600200"/>
            <a:ext cx="8153400" cy="46480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909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  <a:defRPr b="0" i="0" sz="29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44169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🞑"/>
              <a:defRPr b="0" i="0" sz="2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38137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25"/>
              <a:buFont typeface="Noto Sans Symbols"/>
              <a:buChar char="■"/>
              <a:defRPr b="0" i="0" sz="23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Noto Sans Symbols"/>
              <a:buChar char="■"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111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Noto Sans Symbols"/>
              <a:buChar char="■"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0" type="dt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3" name="Google Shape;13;p13"/>
          <p:cNvSpPr txBox="1"/>
          <p:nvPr>
            <p:ph idx="11" type="ftr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4" name="Google Shape;14;p13"/>
          <p:cNvSpPr/>
          <p:nvPr/>
        </p:nvSpPr>
        <p:spPr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" name="Google Shape;15;p13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" name="Google Shape;16;p13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7" name="Google Shape;17;p13"/>
          <p:cNvSpPr txBox="1"/>
          <p:nvPr>
            <p:ph idx="12" type="sldNum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/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12"/>
          <p:cNvSpPr txBox="1"/>
          <p:nvPr>
            <p:ph idx="1" type="body"/>
          </p:nvPr>
        </p:nvSpPr>
        <p:spPr>
          <a:xfrm>
            <a:off x="612648" y="1600200"/>
            <a:ext cx="8153400" cy="46480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909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  <a:defRPr b="0" i="0" sz="29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44169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🞑"/>
              <a:defRPr b="0" i="0" sz="2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38137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25"/>
              <a:buFont typeface="Noto Sans Symbols"/>
              <a:buChar char="■"/>
              <a:defRPr b="0" i="0" sz="23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111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30" name="Google Shape;30;p12"/>
          <p:cNvSpPr txBox="1"/>
          <p:nvPr>
            <p:ph idx="10" type="dt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31" name="Google Shape;31;p12"/>
          <p:cNvSpPr txBox="1"/>
          <p:nvPr>
            <p:ph idx="11" type="ftr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32" name="Google Shape;32;p12"/>
          <p:cNvSpPr/>
          <p:nvPr/>
        </p:nvSpPr>
        <p:spPr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3" name="Google Shape;33;p12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4" name="Google Shape;34;p12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5" name="Google Shape;35;p12"/>
          <p:cNvSpPr txBox="1"/>
          <p:nvPr>
            <p:ph idx="12" type="sldNum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notepad-plus-plus.org/downloads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jpg"/><Relationship Id="rId4" Type="http://schemas.openxmlformats.org/officeDocument/2006/relationships/image" Target="../media/image28.png"/><Relationship Id="rId5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"/>
          <p:cNvSpPr txBox="1"/>
          <p:nvPr>
            <p:ph type="ctrTitle"/>
          </p:nvPr>
        </p:nvSpPr>
        <p:spPr>
          <a:xfrm>
            <a:off x="2921643" y="3870036"/>
            <a:ext cx="3096344" cy="6676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11111"/>
              <a:buFont typeface="Twentieth Century"/>
              <a:buNone/>
            </a:pPr>
            <a:r>
              <a:rPr lang="en-US" sz="3959"/>
              <a:t>Stream&amp;File I/O</a:t>
            </a:r>
            <a:endParaRPr sz="3959"/>
          </a:p>
        </p:txBody>
      </p:sp>
      <p:sp>
        <p:nvSpPr>
          <p:cNvPr id="123" name="Google Shape;123;p1"/>
          <p:cNvSpPr txBox="1"/>
          <p:nvPr>
            <p:ph idx="1" type="subTitle"/>
          </p:nvPr>
        </p:nvSpPr>
        <p:spPr>
          <a:xfrm>
            <a:off x="2362200" y="6050037"/>
            <a:ext cx="6705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</p:txBody>
      </p:sp>
      <p:sp>
        <p:nvSpPr>
          <p:cNvPr id="124" name="Google Shape;124;p1"/>
          <p:cNvSpPr txBox="1"/>
          <p:nvPr/>
        </p:nvSpPr>
        <p:spPr>
          <a:xfrm>
            <a:off x="2096069" y="2005882"/>
            <a:ext cx="4747491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0" i="0" lang="en-US" sz="66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Lab2</a:t>
            </a:r>
            <a:endParaRPr b="0" i="0" sz="66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"/>
          <p:cNvSpPr txBox="1"/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File  I/O</a:t>
            </a:r>
            <a:endParaRPr/>
          </a:p>
        </p:txBody>
      </p:sp>
      <p:sp>
        <p:nvSpPr>
          <p:cNvPr id="204" name="Google Shape;204;p2"/>
          <p:cNvSpPr txBox="1"/>
          <p:nvPr>
            <p:ph idx="1" type="body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40"/>
              <a:buChar char="◻"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Declare a file name variable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680"/>
              <a:buNone/>
            </a:pPr>
            <a:r>
              <a:rPr lang="en-US" sz="2800">
                <a:solidFill>
                  <a:srgbClr val="007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	</a:t>
            </a:r>
            <a:r>
              <a:rPr lang="en-US" sz="2400">
                <a:solidFill>
                  <a:srgbClr val="007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#include &lt;fstream&gt;</a:t>
            </a:r>
            <a:endParaRPr sz="2400">
              <a:solidFill>
                <a:srgbClr val="0070C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</a:pPr>
            <a:r>
              <a:rPr lang="en-US" sz="2400">
                <a:solidFill>
                  <a:srgbClr val="007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	ifstream</a:t>
            </a:r>
            <a:r>
              <a:rPr lang="en-US" sz="240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i="1" lang="en-US" sz="24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input_filename_var</a:t>
            </a:r>
            <a:r>
              <a:rPr i="1" lang="en-US" sz="240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24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;</a:t>
            </a:r>
            <a:r>
              <a:rPr lang="en-US" sz="240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   // input file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</a:pPr>
            <a:r>
              <a:rPr lang="en-US" sz="2400">
                <a:solidFill>
                  <a:srgbClr val="007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	ofstream</a:t>
            </a:r>
            <a:r>
              <a:rPr lang="en-US" sz="240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i="1" lang="en-US" sz="24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output_filename_var</a:t>
            </a:r>
            <a:r>
              <a:rPr i="1" lang="en-US" sz="240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24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;</a:t>
            </a:r>
            <a:r>
              <a:rPr lang="en-US" sz="240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// output file</a:t>
            </a:r>
            <a:endParaRPr/>
          </a:p>
          <a:p>
            <a:pPr indent="-320040" lvl="0" marL="32004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740"/>
              <a:buChar char="◻"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Open the file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lang="en-US" sz="2000">
                <a:latin typeface="Twentieth Century"/>
                <a:ea typeface="Twentieth Century"/>
                <a:cs typeface="Twentieth Century"/>
                <a:sym typeface="Twentieth Century"/>
              </a:rPr>
              <a:t>	</a:t>
            </a:r>
            <a:r>
              <a:rPr i="1" lang="en-US" sz="24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input_filename_var</a:t>
            </a:r>
            <a:r>
              <a:rPr lang="en-US" sz="2400">
                <a:solidFill>
                  <a:srgbClr val="007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.open( “</a:t>
            </a:r>
            <a:r>
              <a:rPr i="1" lang="en-US" sz="24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.../file_path/filename</a:t>
            </a:r>
            <a:r>
              <a:rPr i="1" lang="en-US" sz="2400">
                <a:solidFill>
                  <a:srgbClr val="007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 </a:t>
            </a:r>
            <a:r>
              <a:rPr lang="en-US" sz="2400">
                <a:solidFill>
                  <a:srgbClr val="007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</a:pPr>
            <a:r>
              <a:rPr i="1" lang="en-US" sz="24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	output_filename_var</a:t>
            </a:r>
            <a:r>
              <a:rPr lang="en-US" sz="24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r>
              <a:rPr lang="en-US" sz="2400">
                <a:solidFill>
                  <a:srgbClr val="007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open( “</a:t>
            </a:r>
            <a:r>
              <a:rPr i="1" lang="en-US" sz="24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.../file_path/filename</a:t>
            </a:r>
            <a:r>
              <a:rPr i="1" lang="en-US" sz="2400">
                <a:solidFill>
                  <a:srgbClr val="007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 </a:t>
            </a:r>
            <a:r>
              <a:rPr lang="en-US" sz="2400">
                <a:solidFill>
                  <a:srgbClr val="007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);</a:t>
            </a:r>
            <a:endParaRPr sz="2400">
              <a:solidFill>
                <a:srgbClr val="0070C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"/>
          <p:cNvSpPr txBox="1"/>
          <p:nvPr>
            <p:ph type="title"/>
          </p:nvPr>
        </p:nvSpPr>
        <p:spPr>
          <a:xfrm>
            <a:off x="609600" y="228600"/>
            <a:ext cx="8534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Check file was successfully opened</a:t>
            </a:r>
            <a:endParaRPr sz="2700"/>
          </a:p>
        </p:txBody>
      </p:sp>
      <p:pic>
        <p:nvPicPr>
          <p:cNvPr id="210" name="Google Shape;210;p4"/>
          <p:cNvPicPr preferRelativeResize="0"/>
          <p:nvPr/>
        </p:nvPicPr>
        <p:blipFill rotWithShape="1">
          <a:blip r:embed="rId3">
            <a:alphaModFix/>
          </a:blip>
          <a:srcRect b="6310" l="0" r="0" t="0"/>
          <a:stretch/>
        </p:blipFill>
        <p:spPr>
          <a:xfrm>
            <a:off x="420178" y="2158330"/>
            <a:ext cx="4133850" cy="355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"/>
          <p:cNvPicPr preferRelativeResize="0"/>
          <p:nvPr/>
        </p:nvPicPr>
        <p:blipFill rotWithShape="1">
          <a:blip r:embed="rId4">
            <a:alphaModFix/>
          </a:blip>
          <a:srcRect b="7931" l="0" r="0" t="0"/>
          <a:stretch/>
        </p:blipFill>
        <p:spPr>
          <a:xfrm>
            <a:off x="387922" y="3621732"/>
            <a:ext cx="4166106" cy="2060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44008" y="2158330"/>
            <a:ext cx="4333875" cy="35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42987" y="3652654"/>
            <a:ext cx="4334895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"/>
          <p:cNvSpPr txBox="1"/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Use the file (input file)</a:t>
            </a:r>
            <a:endParaRPr/>
          </a:p>
        </p:txBody>
      </p:sp>
      <p:sp>
        <p:nvSpPr>
          <p:cNvPr id="220" name="Google Shape;220;p5"/>
          <p:cNvSpPr txBox="1"/>
          <p:nvPr>
            <p:ph idx="1" type="body"/>
          </p:nvPr>
        </p:nvSpPr>
        <p:spPr>
          <a:xfrm>
            <a:off x="467544" y="1600200"/>
            <a:ext cx="8783888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40"/>
              <a:buChar char="◻"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Input file syntax just like input stream “cin”.</a:t>
            </a:r>
            <a:endParaRPr/>
          </a:p>
          <a:p>
            <a:pPr indent="-274320" lvl="1" marL="64008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820"/>
              <a:buChar char="?"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Example: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4572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oto Sans Symbols"/>
              <a:buAutoNum type="arabicPeriod"/>
            </a:pPr>
            <a:r>
              <a:rPr lang="en-US" sz="20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input_filename_var</a:t>
            </a:r>
            <a:r>
              <a:rPr lang="en-US" sz="2000">
                <a:solidFill>
                  <a:srgbClr val="007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&gt;&gt; x &gt;&gt; y;      </a:t>
            </a:r>
            <a:r>
              <a:rPr lang="en-US" sz="200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// x and y are integers</a:t>
            </a:r>
            <a:endParaRPr/>
          </a:p>
          <a:p>
            <a:pPr indent="-4572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oto Sans Symbols"/>
              <a:buAutoNum type="arabicPeriod"/>
            </a:pPr>
            <a:r>
              <a:rPr lang="en-US" sz="20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input_filename_var</a:t>
            </a:r>
            <a:r>
              <a:rPr lang="en-US" sz="2000">
                <a:solidFill>
                  <a:srgbClr val="007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&gt;&gt; ch;            </a:t>
            </a:r>
            <a:r>
              <a:rPr lang="en-US" sz="200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// ch is a char</a:t>
            </a:r>
            <a:endParaRPr/>
          </a:p>
          <a:p>
            <a:pPr indent="-4572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oto Sans Symbols"/>
              <a:buAutoNum type="arabicPeriod"/>
            </a:pPr>
            <a:r>
              <a:rPr lang="en-US" sz="2000">
                <a:solidFill>
                  <a:srgbClr val="007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ch = </a:t>
            </a:r>
            <a:r>
              <a:rPr lang="en-US" sz="20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input_filename_var</a:t>
            </a:r>
            <a:r>
              <a:rPr lang="en-US" sz="2000">
                <a:solidFill>
                  <a:srgbClr val="007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.get();      </a:t>
            </a:r>
            <a:r>
              <a:rPr lang="en-US" sz="200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// ch is a char</a:t>
            </a:r>
            <a:endParaRPr/>
          </a:p>
          <a:p>
            <a:pPr indent="-4572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oto Sans Symbols"/>
              <a:buAutoNum type="arabicPeriod"/>
            </a:pPr>
            <a:r>
              <a:rPr lang="en-US" sz="20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input_filename_var</a:t>
            </a:r>
            <a:r>
              <a:rPr lang="en-US" sz="2000">
                <a:solidFill>
                  <a:srgbClr val="007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.getline(ch, ch_num); </a:t>
            </a:r>
            <a:r>
              <a:rPr lang="en-US" sz="2000">
                <a:latin typeface="Twentieth Century"/>
                <a:ea typeface="Twentieth Century"/>
                <a:cs typeface="Twentieth Century"/>
                <a:sym typeface="Twentieth Century"/>
              </a:rPr>
              <a:t>//ch is char*, ch_num is streamsize </a:t>
            </a:r>
            <a:endParaRPr sz="20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4572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oto Sans Symbols"/>
              <a:buAutoNum type="arabicPeriod"/>
            </a:pPr>
            <a:r>
              <a:rPr lang="en-US" sz="2000">
                <a:solidFill>
                  <a:srgbClr val="007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getline(</a:t>
            </a:r>
            <a:r>
              <a:rPr lang="en-US" sz="20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input_filename_var</a:t>
            </a:r>
            <a:r>
              <a:rPr lang="en-US" sz="2000">
                <a:solidFill>
                  <a:srgbClr val="007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, </a:t>
            </a:r>
            <a:r>
              <a:rPr lang="en-US" sz="20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str_var</a:t>
            </a:r>
            <a:r>
              <a:rPr lang="en-US" sz="2000">
                <a:solidFill>
                  <a:srgbClr val="007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);  </a:t>
            </a:r>
            <a:r>
              <a:rPr lang="en-US" sz="200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// str_var is string</a:t>
            </a:r>
            <a:endParaRPr sz="2000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740"/>
              <a:buNone/>
            </a:pPr>
            <a:r>
              <a:t/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"/>
          <p:cNvSpPr txBox="1"/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Use the file (output file)</a:t>
            </a:r>
            <a:endParaRPr/>
          </a:p>
        </p:txBody>
      </p:sp>
      <p:sp>
        <p:nvSpPr>
          <p:cNvPr id="227" name="Google Shape;227;p6"/>
          <p:cNvSpPr txBox="1"/>
          <p:nvPr>
            <p:ph idx="1" type="body"/>
          </p:nvPr>
        </p:nvSpPr>
        <p:spPr>
          <a:xfrm>
            <a:off x="612648" y="1600200"/>
            <a:ext cx="835184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40"/>
              <a:buChar char="◻"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Output file syntax just like output stream “cout”.</a:t>
            </a:r>
            <a:endParaRPr/>
          </a:p>
          <a:p>
            <a:pPr indent="-274320" lvl="1" marL="64008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820"/>
              <a:buChar char="?"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Example: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4572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oto Sans Symbols"/>
              <a:buAutoNum type="arabicPeriod"/>
            </a:pPr>
            <a:r>
              <a:rPr lang="en-US" sz="20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output_filename_var</a:t>
            </a:r>
            <a:r>
              <a:rPr lang="en-US" sz="2000">
                <a:solidFill>
                  <a:srgbClr val="007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&lt;&lt; x &lt;&lt; y;       </a:t>
            </a:r>
            <a:r>
              <a:rPr lang="en-US" sz="2000">
                <a:latin typeface="Twentieth Century"/>
                <a:ea typeface="Twentieth Century"/>
                <a:cs typeface="Twentieth Century"/>
                <a:sym typeface="Twentieth Century"/>
              </a:rPr>
              <a:t>// x and y are integers</a:t>
            </a:r>
            <a:endParaRPr/>
          </a:p>
          <a:p>
            <a:pPr indent="-4572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oto Sans Symbols"/>
              <a:buAutoNum type="arabicPeriod"/>
            </a:pPr>
            <a:r>
              <a:rPr lang="en-US" sz="20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output_filename_var</a:t>
            </a:r>
            <a:r>
              <a:rPr lang="en-US" sz="2000">
                <a:solidFill>
                  <a:srgbClr val="007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&lt;&lt; ch;             </a:t>
            </a:r>
            <a:r>
              <a:rPr lang="en-US" sz="2000">
                <a:latin typeface="Twentieth Century"/>
                <a:ea typeface="Twentieth Century"/>
                <a:cs typeface="Twentieth Century"/>
                <a:sym typeface="Twentieth Century"/>
              </a:rPr>
              <a:t>// ch is a char</a:t>
            </a:r>
            <a:endParaRPr/>
          </a:p>
          <a:p>
            <a:pPr indent="-4572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oto Sans Symbols"/>
              <a:buAutoNum type="arabicPeriod"/>
            </a:pPr>
            <a:r>
              <a:rPr lang="en-US" sz="20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output_filename_var</a:t>
            </a:r>
            <a:r>
              <a:rPr lang="en-US" sz="2000">
                <a:solidFill>
                  <a:srgbClr val="007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&lt;&lt; “Hello World!” &lt;&lt; endl;      </a:t>
            </a:r>
            <a:r>
              <a:rPr lang="en-US" sz="2000">
                <a:latin typeface="Twentieth Century"/>
                <a:ea typeface="Twentieth Century"/>
                <a:cs typeface="Twentieth Century"/>
                <a:sym typeface="Twentieth Century"/>
              </a:rPr>
              <a:t>// literal string</a:t>
            </a:r>
            <a:endParaRPr/>
          </a:p>
          <a:p>
            <a:pPr indent="-4572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oto Sans Symbols"/>
              <a:buAutoNum type="arabicPeriod"/>
            </a:pPr>
            <a:r>
              <a:rPr lang="en-US" sz="20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output_filename_var</a:t>
            </a:r>
            <a:r>
              <a:rPr lang="en-US" sz="2000">
                <a:solidFill>
                  <a:srgbClr val="007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&lt;&lt; str;           </a:t>
            </a:r>
            <a:r>
              <a:rPr lang="en-US" sz="2000">
                <a:latin typeface="Twentieth Century"/>
                <a:ea typeface="Twentieth Century"/>
                <a:cs typeface="Twentieth Century"/>
                <a:sym typeface="Twentieth Century"/>
              </a:rPr>
              <a:t>// str is a char* or string</a:t>
            </a:r>
            <a:endParaRPr sz="20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740"/>
              <a:buNone/>
            </a:pPr>
            <a:r>
              <a:t/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7"/>
          <p:cNvSpPr txBox="1"/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Use the file (output file)</a:t>
            </a:r>
            <a:endParaRPr/>
          </a:p>
        </p:txBody>
      </p:sp>
      <p:sp>
        <p:nvSpPr>
          <p:cNvPr id="233" name="Google Shape;233;p7"/>
          <p:cNvSpPr txBox="1"/>
          <p:nvPr>
            <p:ph idx="1" type="body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40"/>
              <a:buChar char="◻"/>
            </a:pPr>
            <a:r>
              <a:rPr lang="en-US"/>
              <a:t>For example,</a:t>
            </a:r>
            <a:endParaRPr/>
          </a:p>
        </p:txBody>
      </p:sp>
      <p:pic>
        <p:nvPicPr>
          <p:cNvPr id="234" name="Google Shape;23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989" y="2204864"/>
            <a:ext cx="3876675" cy="41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73559" y="2204864"/>
            <a:ext cx="4067175" cy="41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7"/>
          <p:cNvSpPr txBox="1"/>
          <p:nvPr/>
        </p:nvSpPr>
        <p:spPr>
          <a:xfrm>
            <a:off x="1643260" y="6311640"/>
            <a:ext cx="13516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Using “cout” </a:t>
            </a:r>
            <a:endParaRPr b="0" i="0" sz="18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37" name="Google Shape;237;p7"/>
          <p:cNvSpPr txBox="1"/>
          <p:nvPr/>
        </p:nvSpPr>
        <p:spPr>
          <a:xfrm>
            <a:off x="5841080" y="6311640"/>
            <a:ext cx="178927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Using “ofstream” </a:t>
            </a:r>
            <a:endParaRPr b="0" i="0" sz="18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8"/>
          <p:cNvSpPr txBox="1"/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Close the file</a:t>
            </a:r>
            <a:endParaRPr/>
          </a:p>
        </p:txBody>
      </p:sp>
      <p:sp>
        <p:nvSpPr>
          <p:cNvPr id="244" name="Google Shape;244;p8"/>
          <p:cNvSpPr txBox="1"/>
          <p:nvPr>
            <p:ph idx="1" type="body"/>
          </p:nvPr>
        </p:nvSpPr>
        <p:spPr>
          <a:xfrm>
            <a:off x="612648" y="1600200"/>
            <a:ext cx="835184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Char char="◻"/>
            </a:pPr>
            <a:r>
              <a:rPr lang="en-US" sz="2800">
                <a:latin typeface="Twentieth Century"/>
                <a:ea typeface="Twentieth Century"/>
                <a:cs typeface="Twentieth Century"/>
                <a:sym typeface="Twentieth Century"/>
              </a:rPr>
              <a:t>All files are closed automatically upon termination of program execution.</a:t>
            </a:r>
            <a:endParaRPr/>
          </a:p>
          <a:p>
            <a:pPr indent="-320040" lvl="0" marL="32004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80"/>
              <a:buChar char="◻"/>
            </a:pPr>
            <a:r>
              <a:rPr lang="en-US" sz="2800">
                <a:latin typeface="Twentieth Century"/>
                <a:ea typeface="Twentieth Century"/>
                <a:cs typeface="Twentieth Century"/>
                <a:sym typeface="Twentieth Century"/>
              </a:rPr>
              <a:t>It is a good habit to close them explicitly.  </a:t>
            </a:r>
            <a:endParaRPr sz="28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20040" lvl="0" marL="32004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80"/>
              <a:buChar char="◻"/>
            </a:pPr>
            <a:r>
              <a:rPr lang="en-US" sz="2800">
                <a:latin typeface="Twentieth Century"/>
                <a:ea typeface="Twentieth Century"/>
                <a:cs typeface="Twentieth Century"/>
                <a:sym typeface="Twentieth Century"/>
              </a:rPr>
              <a:t>Also, close them as soon as they are no longer needed by the program.</a:t>
            </a:r>
            <a:endParaRPr/>
          </a:p>
          <a:p>
            <a:pPr indent="-213360" lvl="0" marL="32004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 sz="28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80"/>
              <a:buNone/>
            </a:pPr>
            <a:r>
              <a:rPr lang="en-US" sz="28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	input_filename_var.close();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80"/>
              <a:buNone/>
            </a:pPr>
            <a:r>
              <a:rPr lang="en-US" sz="28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	output_filename_var.close();</a:t>
            </a:r>
            <a:endParaRPr/>
          </a:p>
          <a:p>
            <a:pPr indent="-3683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oto Sans Symbols"/>
              <a:buNone/>
            </a:pPr>
            <a:r>
              <a:t/>
            </a:r>
            <a:endParaRPr sz="2000">
              <a:solidFill>
                <a:srgbClr val="0070C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740"/>
              <a:buNone/>
            </a:pPr>
            <a:r>
              <a:t/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9"/>
          <p:cNvSpPr txBox="1"/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Detect end of file </a:t>
            </a:r>
            <a:endParaRPr/>
          </a:p>
        </p:txBody>
      </p:sp>
      <p:sp>
        <p:nvSpPr>
          <p:cNvPr id="250" name="Google Shape;250;p9"/>
          <p:cNvSpPr txBox="1"/>
          <p:nvPr>
            <p:ph idx="1" type="body"/>
          </p:nvPr>
        </p:nvSpPr>
        <p:spPr>
          <a:xfrm>
            <a:off x="609599" y="1665312"/>
            <a:ext cx="4132577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9"/>
              <a:buNone/>
            </a:pPr>
            <a:r>
              <a:rPr lang="en-US" sz="2682">
                <a:solidFill>
                  <a:srgbClr val="FF0000"/>
                </a:solidFill>
              </a:rPr>
              <a:t>string a;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609"/>
              <a:buFont typeface="Noto Sans Symbols"/>
              <a:buAutoNum type="arabicPeriod"/>
            </a:pPr>
            <a:r>
              <a:rPr lang="en-US" sz="2682"/>
              <a:t>while(input &gt;&gt; a) {</a:t>
            </a:r>
            <a:endParaRPr/>
          </a:p>
          <a:p>
            <a:pPr indent="0" lvl="1" marL="365760" rtl="0" algn="l">
              <a:lnSpc>
                <a:spcPct val="90000"/>
              </a:lnSpc>
              <a:spcBef>
                <a:spcPts val="550"/>
              </a:spcBef>
              <a:spcAft>
                <a:spcPts val="0"/>
              </a:spcAft>
              <a:buSzPts val="1683"/>
              <a:buNone/>
            </a:pPr>
            <a:r>
              <a:rPr lang="en-US" sz="2405"/>
              <a:t>    …</a:t>
            </a:r>
            <a:endParaRPr sz="2405"/>
          </a:p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609"/>
              <a:buNone/>
            </a:pPr>
            <a:r>
              <a:rPr lang="en-US" sz="2682"/>
              <a:t>     }</a:t>
            </a:r>
            <a:endParaRPr/>
          </a:p>
          <a:p>
            <a:pPr indent="-217855" lvl="0" marL="32004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609"/>
              <a:buNone/>
            </a:pPr>
            <a:r>
              <a:t/>
            </a:r>
            <a:endParaRPr sz="2682"/>
          </a:p>
          <a:p>
            <a:pPr indent="-514350" lvl="0" marL="51435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609"/>
              <a:buFont typeface="Noto Sans Symbols"/>
              <a:buAutoNum type="arabicPeriod" startAt="2"/>
            </a:pPr>
            <a:r>
              <a:rPr lang="en-US" sz="2682"/>
              <a:t>while(!input.eof())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609"/>
              <a:buNone/>
            </a:pPr>
            <a:r>
              <a:rPr lang="en-US" sz="2682"/>
              <a:t>      {     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609"/>
              <a:buNone/>
            </a:pPr>
            <a:r>
              <a:rPr lang="en-US" sz="2682"/>
              <a:t>           input &gt;&gt; a;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609"/>
              <a:buNone/>
            </a:pPr>
            <a:r>
              <a:rPr lang="en-US" sz="2682"/>
              <a:t>           …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609"/>
              <a:buNone/>
            </a:pPr>
            <a:r>
              <a:rPr lang="en-US" sz="2682"/>
              <a:t>      }      </a:t>
            </a:r>
            <a:endParaRPr sz="2682"/>
          </a:p>
        </p:txBody>
      </p:sp>
      <p:sp>
        <p:nvSpPr>
          <p:cNvPr id="251" name="Google Shape;251;p9"/>
          <p:cNvSpPr txBox="1"/>
          <p:nvPr>
            <p:ph idx="2" type="body"/>
          </p:nvPr>
        </p:nvSpPr>
        <p:spPr>
          <a:xfrm>
            <a:off x="4844901" y="1589567"/>
            <a:ext cx="38862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7855" lvl="0" marL="3200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9"/>
              <a:buNone/>
            </a:pPr>
            <a:r>
              <a:t/>
            </a:r>
            <a:endParaRPr sz="2682"/>
          </a:p>
        </p:txBody>
      </p:sp>
      <p:pic>
        <p:nvPicPr>
          <p:cNvPr id="252" name="Google Shape;252;p9"/>
          <p:cNvPicPr preferRelativeResize="0"/>
          <p:nvPr/>
        </p:nvPicPr>
        <p:blipFill rotWithShape="1">
          <a:blip r:embed="rId3">
            <a:alphaModFix/>
          </a:blip>
          <a:srcRect b="2253" l="0" r="0" t="0"/>
          <a:stretch/>
        </p:blipFill>
        <p:spPr>
          <a:xfrm>
            <a:off x="4850799" y="1589567"/>
            <a:ext cx="3983026" cy="5124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"/>
          <p:cNvSpPr txBox="1"/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/>
              <a:t>Turn string to stream</a:t>
            </a:r>
            <a:endParaRPr/>
          </a:p>
        </p:txBody>
      </p:sp>
      <p:sp>
        <p:nvSpPr>
          <p:cNvPr id="258" name="Google Shape;258;p3"/>
          <p:cNvSpPr txBox="1"/>
          <p:nvPr>
            <p:ph idx="1" type="body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9718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</a:pPr>
            <a:r>
              <a:rPr lang="en-US"/>
              <a:t>#include &lt;sstream&gt;</a:t>
            </a:r>
            <a:endParaRPr/>
          </a:p>
          <a:p>
            <a:pPr indent="-29718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</a:pPr>
            <a:r>
              <a:rPr lang="en-US"/>
              <a:t>istringstream stream_name(string)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None/>
            </a:pPr>
            <a:r>
              <a:t/>
            </a:r>
            <a:endParaRPr/>
          </a:p>
        </p:txBody>
      </p:sp>
      <p:pic>
        <p:nvPicPr>
          <p:cNvPr descr="一張含有 文字 的圖片&#10;&#10;自動產生的描述" id="259" name="Google Shape;25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7289" y="2797628"/>
            <a:ext cx="3684711" cy="39188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文字, 標誌, 靠近 的圖片&#10;&#10;自動產生的描述" id="260" name="Google Shape;26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42857" y="4072164"/>
            <a:ext cx="1524000" cy="3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/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/>
              <a:t>Input file from Mobaxterm</a:t>
            </a:r>
            <a:endParaRPr/>
          </a:p>
        </p:txBody>
      </p:sp>
      <p:sp>
        <p:nvSpPr>
          <p:cNvPr id="266" name="Google Shape;266;p34"/>
          <p:cNvSpPr txBox="1"/>
          <p:nvPr>
            <p:ph idx="1" type="body"/>
          </p:nvPr>
        </p:nvSpPr>
        <p:spPr>
          <a:xfrm>
            <a:off x="609599" y="1589567"/>
            <a:ext cx="8063345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9718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</a:pPr>
            <a:r>
              <a:rPr lang="en-US"/>
              <a:t>int main(int argc,char **argv){}</a:t>
            </a:r>
            <a:endParaRPr/>
          </a:p>
          <a:p>
            <a:pPr indent="-29718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</a:pPr>
            <a:r>
              <a:rPr lang="en-US"/>
              <a:t>ifstream input</a:t>
            </a:r>
            <a:endParaRPr/>
          </a:p>
          <a:p>
            <a:pPr indent="-29718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</a:pPr>
            <a:r>
              <a:rPr lang="en-US"/>
              <a:t>input.open(argv[1],ios::in)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None/>
            </a:pPr>
            <a:r>
              <a:t/>
            </a:r>
            <a:endParaRPr/>
          </a:p>
        </p:txBody>
      </p:sp>
      <p:sp>
        <p:nvSpPr>
          <p:cNvPr id="267" name="Google Shape;267;p34"/>
          <p:cNvSpPr/>
          <p:nvPr/>
        </p:nvSpPr>
        <p:spPr>
          <a:xfrm>
            <a:off x="2382982" y="1699491"/>
            <a:ext cx="2863273" cy="4987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34"/>
          <p:cNvPicPr preferRelativeResize="0"/>
          <p:nvPr/>
        </p:nvPicPr>
        <p:blipFill rotWithShape="1">
          <a:blip r:embed="rId3">
            <a:alphaModFix/>
          </a:blip>
          <a:srcRect b="44243" l="15789" r="60621" t="41239"/>
          <a:stretch/>
        </p:blipFill>
        <p:spPr>
          <a:xfrm>
            <a:off x="983671" y="4167590"/>
            <a:ext cx="5107710" cy="16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9891" y="4148359"/>
            <a:ext cx="1507528" cy="351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77486" y="4142423"/>
            <a:ext cx="412405" cy="3220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1" name="Google Shape;271;p34"/>
          <p:cNvCxnSpPr/>
          <p:nvPr/>
        </p:nvCxnSpPr>
        <p:spPr>
          <a:xfrm flipH="1" rot="10800000">
            <a:off x="5578763" y="3860825"/>
            <a:ext cx="508000" cy="256515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2" name="Google Shape;272;p34"/>
          <p:cNvSpPr txBox="1"/>
          <p:nvPr/>
        </p:nvSpPr>
        <p:spPr>
          <a:xfrm>
            <a:off x="6095999" y="3705924"/>
            <a:ext cx="128385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argv[1]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3" name="Google Shape;273;p34"/>
          <p:cNvCxnSpPr/>
          <p:nvPr/>
        </p:nvCxnSpPr>
        <p:spPr>
          <a:xfrm>
            <a:off x="4366799" y="4438523"/>
            <a:ext cx="428336" cy="1671782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4" name="Google Shape;274;p34"/>
          <p:cNvSpPr txBox="1"/>
          <p:nvPr/>
        </p:nvSpPr>
        <p:spPr>
          <a:xfrm>
            <a:off x="4496531" y="6110305"/>
            <a:ext cx="124806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argv[0]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 txBox="1"/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/>
              <a:t>Input file from Mobaxterm</a:t>
            </a:r>
            <a:endParaRPr/>
          </a:p>
        </p:txBody>
      </p:sp>
      <p:pic>
        <p:nvPicPr>
          <p:cNvPr id="281" name="Google Shape;281;p35"/>
          <p:cNvPicPr preferRelativeResize="0"/>
          <p:nvPr/>
        </p:nvPicPr>
        <p:blipFill rotWithShape="1">
          <a:blip r:embed="rId3">
            <a:alphaModFix/>
          </a:blip>
          <a:srcRect b="29393" l="15811" r="61066" t="64691"/>
          <a:stretch/>
        </p:blipFill>
        <p:spPr>
          <a:xfrm>
            <a:off x="1000125" y="2327564"/>
            <a:ext cx="6490566" cy="890732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5"/>
          <p:cNvSpPr txBox="1"/>
          <p:nvPr>
            <p:ph idx="1" type="body"/>
          </p:nvPr>
        </p:nvSpPr>
        <p:spPr>
          <a:xfrm>
            <a:off x="471054" y="1654221"/>
            <a:ext cx="81534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9718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</a:pPr>
            <a:r>
              <a:rPr lang="en-US"/>
              <a:t> EX:aaa-&gt;argv[1]，bbb-&gt;argv[2]，ccc-&gt;argv[3]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None/>
            </a:pPr>
            <a:r>
              <a:t/>
            </a:r>
            <a:endParaRPr/>
          </a:p>
          <a:p>
            <a:pPr indent="-29718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</a:pPr>
            <a:r>
              <a:rPr lang="en-US"/>
              <a:t>EX:-i-&gt;argv[1]，example.txt-&gt;argv[2]，and so on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None/>
            </a:pPr>
            <a:r>
              <a:t/>
            </a:r>
            <a:endParaRPr/>
          </a:p>
          <a:p>
            <a:pPr indent="-29718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</a:pPr>
            <a:r>
              <a:rPr lang="en-US"/>
              <a:t>You can decide which input file and output file name you want to use on your own</a:t>
            </a:r>
            <a:endParaRPr/>
          </a:p>
        </p:txBody>
      </p:sp>
      <p:pic>
        <p:nvPicPr>
          <p:cNvPr id="283" name="Google Shape;283;p35"/>
          <p:cNvPicPr preferRelativeResize="0"/>
          <p:nvPr/>
        </p:nvPicPr>
        <p:blipFill rotWithShape="1">
          <a:blip r:embed="rId4">
            <a:alphaModFix/>
          </a:blip>
          <a:srcRect b="79788" l="15800" r="51774" t="13748"/>
          <a:stretch/>
        </p:blipFill>
        <p:spPr>
          <a:xfrm>
            <a:off x="1000125" y="3891639"/>
            <a:ext cx="6845024" cy="72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/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Notepad++</a:t>
            </a:r>
            <a:endParaRPr/>
          </a:p>
        </p:txBody>
      </p:sp>
      <p:sp>
        <p:nvSpPr>
          <p:cNvPr id="130" name="Google Shape;130;p26"/>
          <p:cNvSpPr txBox="1"/>
          <p:nvPr>
            <p:ph idx="1" type="body"/>
          </p:nvPr>
        </p:nvSpPr>
        <p:spPr>
          <a:xfrm>
            <a:off x="609600" y="1589567"/>
            <a:ext cx="81534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40"/>
              <a:buChar char="◻"/>
            </a:pP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https://notepad-plus-plus.org/downloads/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20040" lvl="0" marL="32004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740"/>
              <a:buChar char="◻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Choose the edition you desired</a:t>
            </a:r>
            <a:endParaRPr/>
          </a:p>
          <a:p>
            <a:pPr indent="-320040" lvl="0" marL="32004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740"/>
              <a:buChar char="◻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Plugins-&gt;Plugin Manager-&gt;NppFTP-&gt;Download</a:t>
            </a:r>
            <a:endParaRPr/>
          </a:p>
          <a:p>
            <a:pPr indent="-320040" lvl="0" marL="32004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740"/>
              <a:buChar char="◻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NppFTP-&gt;Show NppFTP Window</a:t>
            </a:r>
            <a:endParaRPr/>
          </a:p>
          <a:p>
            <a:pPr indent="-320040" lvl="0" marL="32004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740"/>
              <a:buChar char="◻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Settings-&gt;Profile Settings</a:t>
            </a:r>
            <a:endParaRPr/>
          </a:p>
          <a:p>
            <a:pPr indent="-320040" lvl="0" marL="32004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740"/>
              <a:buChar char="◻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Hostname:</a:t>
            </a:r>
            <a:r>
              <a:rPr lang="en-US" u="sng">
                <a:latin typeface="Arial"/>
                <a:ea typeface="Arial"/>
                <a:cs typeface="Arial"/>
                <a:sym typeface="Arial"/>
              </a:rPr>
              <a:t>140.113.212.154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20040" lvl="0" marL="32004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740"/>
              <a:buChar char="◻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Connection type: SFTP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0"/>
          <p:cNvSpPr txBox="1"/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Exercise</a:t>
            </a:r>
            <a:endParaRPr/>
          </a:p>
        </p:txBody>
      </p:sp>
      <p:sp>
        <p:nvSpPr>
          <p:cNvPr id="289" name="Google Shape;289;p10"/>
          <p:cNvSpPr txBox="1"/>
          <p:nvPr>
            <p:ph idx="1" type="body"/>
          </p:nvPr>
        </p:nvSpPr>
        <p:spPr>
          <a:xfrm>
            <a:off x="612648" y="1600200"/>
            <a:ext cx="8153400" cy="5069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0000" lvl="0" marL="36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Char char="◻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Today you will practice how to read/write the file, and input your file on Mobaxterm.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-360000" lvl="0" marL="360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80"/>
              <a:buChar char="◻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First, please download input file(bulk_32nm.l) on new e3.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60000" lvl="0" marL="360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80"/>
              <a:buChar char="◻"/>
            </a:pPr>
            <a:r>
              <a:rPr lang="en-US"/>
              <a:t>Second, read the xxx file and specify the output file using the following format.</a:t>
            </a:r>
            <a:endParaRPr/>
          </a:p>
          <a:p>
            <a:pPr indent="-360000" lvl="0" marL="360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80"/>
              <a:buChar char="◻"/>
            </a:pPr>
            <a:r>
              <a:rPr lang="en-US">
                <a:solidFill>
                  <a:srgbClr val="0070C0"/>
                </a:solidFill>
              </a:rPr>
              <a:t>inFile.open(argv[1]);</a:t>
            </a:r>
            <a:endParaRPr/>
          </a:p>
          <a:p>
            <a:pPr indent="-3200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Char char="◻"/>
            </a:pPr>
            <a:r>
              <a:rPr lang="en-US" sz="2800"/>
              <a:t>Third, get the requested data.</a:t>
            </a:r>
            <a:endParaRPr sz="2500"/>
          </a:p>
          <a:p>
            <a:pPr indent="-320040" lvl="0" marL="32004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80"/>
              <a:buChar char="◻"/>
            </a:pPr>
            <a:r>
              <a:rPr lang="en-US" sz="2800"/>
              <a:t>Final, generate a “output.txt” file. </a:t>
            </a:r>
            <a:endParaRPr/>
          </a:p>
          <a:p>
            <a:pPr indent="-253320" lvl="0" marL="360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1"/>
          <p:cNvSpPr txBox="1"/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Exercise</a:t>
            </a:r>
            <a:endParaRPr/>
          </a:p>
        </p:txBody>
      </p:sp>
      <p:sp>
        <p:nvSpPr>
          <p:cNvPr id="295" name="Google Shape;295;p11"/>
          <p:cNvSpPr txBox="1"/>
          <p:nvPr>
            <p:ph idx="1" type="body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3360" lvl="0" marL="32004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/>
          </a:p>
          <a:p>
            <a:pPr indent="-213360" lvl="0" marL="32004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/>
          </a:p>
          <a:p>
            <a:pPr indent="-213360" lvl="0" marL="32004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/>
          </a:p>
          <a:p>
            <a:pPr indent="-213360" lvl="0" marL="32004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/>
          </a:p>
          <a:p>
            <a:pPr indent="-213360" lvl="0" marL="32004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 sz="2800"/>
          </a:p>
        </p:txBody>
      </p:sp>
      <p:pic>
        <p:nvPicPr>
          <p:cNvPr id="296" name="Google Shape;29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677" y="2934663"/>
            <a:ext cx="4275037" cy="26985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文字 的圖片&#10;&#10;自動產生的描述" id="297" name="Google Shape;29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677" y="5823692"/>
            <a:ext cx="6018893" cy="8929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文字 的圖片&#10;&#10;自動產生的描述" id="298" name="Google Shape;298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4677" y="1600200"/>
            <a:ext cx="3784600" cy="12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11"/>
          <p:cNvSpPr txBox="1"/>
          <p:nvPr/>
        </p:nvSpPr>
        <p:spPr>
          <a:xfrm>
            <a:off x="5333999" y="4083872"/>
            <a:ext cx="197031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bulk_32nm.l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1"/>
          <p:cNvSpPr txBox="1"/>
          <p:nvPr/>
        </p:nvSpPr>
        <p:spPr>
          <a:xfrm>
            <a:off x="7032171" y="6096000"/>
            <a:ext cx="123623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output.txt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/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/>
              <a:t>Submission</a:t>
            </a:r>
            <a:endParaRPr/>
          </a:p>
        </p:txBody>
      </p:sp>
      <p:sp>
        <p:nvSpPr>
          <p:cNvPr id="306" name="Google Shape;306;p37"/>
          <p:cNvSpPr txBox="1"/>
          <p:nvPr>
            <p:ph idx="1" type="body"/>
          </p:nvPr>
        </p:nvSpPr>
        <p:spPr>
          <a:xfrm>
            <a:off x="609600" y="1589567"/>
            <a:ext cx="81534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40"/>
              <a:buChar char="◻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Ask TAs for demo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20040" lvl="0" marL="32004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740"/>
              <a:buChar char="◻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Try your best to debug your code by yourself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20040" lvl="0" marL="32004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740"/>
              <a:buChar char="◻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Upload all your </a:t>
            </a:r>
            <a:r>
              <a:rPr lang="en-US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cpp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to new E3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20040" lvl="0" marL="32004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740"/>
              <a:buChar char="◻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Naming rule : studentID_lab2.cpp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/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Notepad++</a:t>
            </a:r>
            <a:endParaRPr/>
          </a:p>
        </p:txBody>
      </p:sp>
      <p:sp>
        <p:nvSpPr>
          <p:cNvPr id="136" name="Google Shape;136;p27"/>
          <p:cNvSpPr txBox="1"/>
          <p:nvPr>
            <p:ph idx="1" type="body"/>
          </p:nvPr>
        </p:nvSpPr>
        <p:spPr>
          <a:xfrm>
            <a:off x="609600" y="1589567"/>
            <a:ext cx="81534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9718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</a:pPr>
            <a:r>
              <a:rPr lang="en-US"/>
              <a:t>外掛-&gt;外掛模組管理-&gt;搜尋NppFTP並下載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None/>
            </a:pPr>
            <a:r>
              <a:t/>
            </a:r>
            <a:endParaRPr/>
          </a:p>
        </p:txBody>
      </p:sp>
      <p:pic>
        <p:nvPicPr>
          <p:cNvPr id="137" name="Google Shape;137;p27"/>
          <p:cNvPicPr preferRelativeResize="0"/>
          <p:nvPr/>
        </p:nvPicPr>
        <p:blipFill rotWithShape="1">
          <a:blip r:embed="rId3">
            <a:alphaModFix/>
          </a:blip>
          <a:srcRect b="85705" l="49937" r="24380" t="0"/>
          <a:stretch/>
        </p:blipFill>
        <p:spPr>
          <a:xfrm>
            <a:off x="609600" y="2341159"/>
            <a:ext cx="6948356" cy="1737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7"/>
          <p:cNvPicPr preferRelativeResize="0"/>
          <p:nvPr/>
        </p:nvPicPr>
        <p:blipFill rotWithShape="1">
          <a:blip r:embed="rId4">
            <a:alphaModFix/>
          </a:blip>
          <a:srcRect b="59214" l="-92" r="0" t="-58"/>
          <a:stretch/>
        </p:blipFill>
        <p:spPr>
          <a:xfrm>
            <a:off x="609600" y="4114694"/>
            <a:ext cx="7067405" cy="2083013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7"/>
          <p:cNvSpPr/>
          <p:nvPr/>
        </p:nvSpPr>
        <p:spPr>
          <a:xfrm>
            <a:off x="5133976" y="3448049"/>
            <a:ext cx="1714500" cy="184199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7"/>
          <p:cNvSpPr/>
          <p:nvPr/>
        </p:nvSpPr>
        <p:spPr>
          <a:xfrm>
            <a:off x="5133975" y="2514599"/>
            <a:ext cx="438149" cy="219076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7"/>
          <p:cNvSpPr/>
          <p:nvPr/>
        </p:nvSpPr>
        <p:spPr>
          <a:xfrm>
            <a:off x="1419225" y="4727542"/>
            <a:ext cx="2057399" cy="19688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Notepad++</a:t>
            </a:r>
            <a:endParaRPr/>
          </a:p>
        </p:txBody>
      </p:sp>
      <p:sp>
        <p:nvSpPr>
          <p:cNvPr id="147" name="Google Shape;147;p28"/>
          <p:cNvSpPr txBox="1"/>
          <p:nvPr>
            <p:ph idx="1" type="body"/>
          </p:nvPr>
        </p:nvSpPr>
        <p:spPr>
          <a:xfrm>
            <a:off x="609600" y="1589567"/>
            <a:ext cx="8153399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9718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</a:pPr>
            <a:r>
              <a:rPr lang="en-US"/>
              <a:t>外掛-&gt;NppFTP-&gt;Show NppFTP Window</a:t>
            </a:r>
            <a:endParaRPr/>
          </a:p>
        </p:txBody>
      </p:sp>
      <p:pic>
        <p:nvPicPr>
          <p:cNvPr id="148" name="Google Shape;148;p28"/>
          <p:cNvPicPr preferRelativeResize="0"/>
          <p:nvPr/>
        </p:nvPicPr>
        <p:blipFill rotWithShape="1">
          <a:blip r:embed="rId3">
            <a:alphaModFix/>
          </a:blip>
          <a:srcRect b="81473" l="49994" r="18447" t="0"/>
          <a:stretch/>
        </p:blipFill>
        <p:spPr>
          <a:xfrm>
            <a:off x="900256" y="2131631"/>
            <a:ext cx="6395894" cy="1686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8"/>
          <p:cNvPicPr preferRelativeResize="0"/>
          <p:nvPr/>
        </p:nvPicPr>
        <p:blipFill rotWithShape="1">
          <a:blip r:embed="rId4">
            <a:alphaModFix/>
          </a:blip>
          <a:srcRect b="54183" l="50121" r="0" t="0"/>
          <a:stretch/>
        </p:blipFill>
        <p:spPr>
          <a:xfrm>
            <a:off x="900256" y="3818417"/>
            <a:ext cx="6362700" cy="2625514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8"/>
          <p:cNvSpPr/>
          <p:nvPr/>
        </p:nvSpPr>
        <p:spPr>
          <a:xfrm>
            <a:off x="4248150" y="2769412"/>
            <a:ext cx="2790825" cy="205612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8"/>
          <p:cNvSpPr/>
          <p:nvPr/>
        </p:nvSpPr>
        <p:spPr>
          <a:xfrm>
            <a:off x="4248150" y="2255493"/>
            <a:ext cx="342900" cy="161925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/>
              <a:t>Notepad++</a:t>
            </a:r>
            <a:endParaRPr/>
          </a:p>
        </p:txBody>
      </p:sp>
      <p:sp>
        <p:nvSpPr>
          <p:cNvPr id="157" name="Google Shape;157;p29"/>
          <p:cNvSpPr txBox="1"/>
          <p:nvPr>
            <p:ph idx="1" type="body"/>
          </p:nvPr>
        </p:nvSpPr>
        <p:spPr>
          <a:xfrm>
            <a:off x="609600" y="1589567"/>
            <a:ext cx="81534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9718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Settings-&gt;Profile Settings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None/>
            </a:pPr>
            <a:r>
              <a:t/>
            </a:r>
            <a:endParaRPr/>
          </a:p>
        </p:txBody>
      </p:sp>
      <p:pic>
        <p:nvPicPr>
          <p:cNvPr id="158" name="Google Shape;158;p29"/>
          <p:cNvPicPr preferRelativeResize="0"/>
          <p:nvPr/>
        </p:nvPicPr>
        <p:blipFill rotWithShape="1">
          <a:blip r:embed="rId3">
            <a:alphaModFix/>
          </a:blip>
          <a:srcRect b="84441" l="67653" r="-911" t="-225"/>
          <a:stretch/>
        </p:blipFill>
        <p:spPr>
          <a:xfrm>
            <a:off x="609600" y="2254058"/>
            <a:ext cx="7184801" cy="162150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9"/>
          <p:cNvSpPr/>
          <p:nvPr/>
        </p:nvSpPr>
        <p:spPr>
          <a:xfrm>
            <a:off x="6404585" y="3196862"/>
            <a:ext cx="1230103" cy="182218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9"/>
          <p:cNvSpPr/>
          <p:nvPr/>
        </p:nvSpPr>
        <p:spPr>
          <a:xfrm>
            <a:off x="6829714" y="2868739"/>
            <a:ext cx="189923" cy="196073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9"/>
          <p:cNvPicPr preferRelativeResize="0"/>
          <p:nvPr/>
        </p:nvPicPr>
        <p:blipFill rotWithShape="1">
          <a:blip r:embed="rId4">
            <a:alphaModFix/>
          </a:blip>
          <a:srcRect b="54277" l="66500" r="16802" t="12718"/>
          <a:stretch/>
        </p:blipFill>
        <p:spPr>
          <a:xfrm>
            <a:off x="609600" y="2322309"/>
            <a:ext cx="4156365" cy="369056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9"/>
          <p:cNvSpPr/>
          <p:nvPr/>
        </p:nvSpPr>
        <p:spPr>
          <a:xfrm>
            <a:off x="923636" y="2966775"/>
            <a:ext cx="1209964" cy="4123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9"/>
          <p:cNvSpPr/>
          <p:nvPr/>
        </p:nvSpPr>
        <p:spPr>
          <a:xfrm>
            <a:off x="903498" y="5458690"/>
            <a:ext cx="398830" cy="160207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9"/>
          <p:cNvSpPr/>
          <p:nvPr/>
        </p:nvSpPr>
        <p:spPr>
          <a:xfrm>
            <a:off x="2003458" y="4245934"/>
            <a:ext cx="1487887" cy="17828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/>
              <a:t>Notepad++</a:t>
            </a:r>
            <a:endParaRPr/>
          </a:p>
        </p:txBody>
      </p:sp>
      <p:pic>
        <p:nvPicPr>
          <p:cNvPr id="170" name="Google Shape;17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1829739"/>
            <a:ext cx="5013075" cy="424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0"/>
          <p:cNvSpPr/>
          <p:nvPr/>
        </p:nvSpPr>
        <p:spPr>
          <a:xfrm>
            <a:off x="4034302" y="2558473"/>
            <a:ext cx="971807" cy="174062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0"/>
          <p:cNvSpPr/>
          <p:nvPr/>
        </p:nvSpPr>
        <p:spPr>
          <a:xfrm>
            <a:off x="2719276" y="2521527"/>
            <a:ext cx="1086106" cy="24795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30"/>
          <p:cNvSpPr/>
          <p:nvPr/>
        </p:nvSpPr>
        <p:spPr>
          <a:xfrm>
            <a:off x="2719276" y="3458954"/>
            <a:ext cx="1086106" cy="195392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0"/>
          <p:cNvSpPr/>
          <p:nvPr/>
        </p:nvSpPr>
        <p:spPr>
          <a:xfrm>
            <a:off x="2719277" y="3953164"/>
            <a:ext cx="1086106" cy="208989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0"/>
          <p:cNvSpPr/>
          <p:nvPr/>
        </p:nvSpPr>
        <p:spPr>
          <a:xfrm>
            <a:off x="858983" y="2521527"/>
            <a:ext cx="1524000" cy="43410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/>
              <a:t>Notepad++</a:t>
            </a:r>
            <a:endParaRPr/>
          </a:p>
        </p:txBody>
      </p:sp>
      <p:sp>
        <p:nvSpPr>
          <p:cNvPr id="181" name="Google Shape;181;p31"/>
          <p:cNvSpPr txBox="1"/>
          <p:nvPr>
            <p:ph idx="1" type="body"/>
          </p:nvPr>
        </p:nvSpPr>
        <p:spPr>
          <a:xfrm>
            <a:off x="609600" y="1589567"/>
            <a:ext cx="81534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9718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</a:pPr>
            <a:r>
              <a:rPr lang="en-US"/>
              <a:t>在工作站上開啟cpp檔案，在右邊空白處點右鍵Creat new file</a:t>
            </a:r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 rotWithShape="1">
          <a:blip r:embed="rId3">
            <a:alphaModFix/>
          </a:blip>
          <a:srcRect b="52746" l="92234" r="103" t="4749"/>
          <a:stretch/>
        </p:blipFill>
        <p:spPr>
          <a:xfrm>
            <a:off x="1157433" y="2572853"/>
            <a:ext cx="1631948" cy="3959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/>
              <a:t>Coding</a:t>
            </a:r>
            <a:endParaRPr/>
          </a:p>
        </p:txBody>
      </p:sp>
      <p:sp>
        <p:nvSpPr>
          <p:cNvPr id="188" name="Google Shape;188;p32"/>
          <p:cNvSpPr txBox="1"/>
          <p:nvPr>
            <p:ph idx="1" type="body"/>
          </p:nvPr>
        </p:nvSpPr>
        <p:spPr>
          <a:xfrm>
            <a:off x="609600" y="1589567"/>
            <a:ext cx="81534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9718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</a:pPr>
            <a:r>
              <a:rPr lang="en-US"/>
              <a:t>Coding-&gt;Ctrl+s存檔(or左上角存檔)</a:t>
            </a:r>
            <a:endParaRPr/>
          </a:p>
        </p:txBody>
      </p:sp>
      <p:pic>
        <p:nvPicPr>
          <p:cNvPr id="189" name="Google Shape;18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2249563"/>
            <a:ext cx="7533321" cy="4041313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2"/>
          <p:cNvSpPr/>
          <p:nvPr/>
        </p:nvSpPr>
        <p:spPr>
          <a:xfrm>
            <a:off x="822037" y="2447635"/>
            <a:ext cx="203199" cy="12007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/>
              <a:t>Compile&amp;Run</a:t>
            </a:r>
            <a:endParaRPr/>
          </a:p>
        </p:txBody>
      </p:sp>
      <p:sp>
        <p:nvSpPr>
          <p:cNvPr id="196" name="Google Shape;196;p33"/>
          <p:cNvSpPr txBox="1"/>
          <p:nvPr>
            <p:ph idx="1" type="body"/>
          </p:nvPr>
        </p:nvSpPr>
        <p:spPr>
          <a:xfrm>
            <a:off x="609600" y="1589567"/>
            <a:ext cx="81534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9718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</a:pPr>
            <a:r>
              <a:rPr lang="en-US"/>
              <a:t>Compile:</a:t>
            </a:r>
            <a:endParaRPr/>
          </a:p>
          <a:p>
            <a:pPr indent="-308610" lvl="1" marL="91440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Char char="?"/>
            </a:pPr>
            <a:r>
              <a:rPr lang="en-US"/>
              <a:t>g++ &lt;.cpp檔&gt; -o &lt;執行檔名&gt;</a:t>
            </a:r>
            <a:endParaRPr/>
          </a:p>
          <a:p>
            <a:pPr indent="-308610" lvl="1" marL="91440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Char char="?"/>
            </a:pPr>
            <a:r>
              <a:rPr lang="en-US"/>
              <a:t>EX:	g++ lab2.cpp -o lab</a:t>
            </a:r>
            <a:endParaRPr/>
          </a:p>
          <a:p>
            <a:pPr indent="-29718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</a:pPr>
            <a:r>
              <a:rPr lang="en-US"/>
              <a:t>Run:</a:t>
            </a:r>
            <a:endParaRPr/>
          </a:p>
          <a:p>
            <a:pPr indent="-308610" lvl="1" marL="91440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Char char="?"/>
            </a:pPr>
            <a:r>
              <a:rPr lang="en-US"/>
              <a:t>./&lt;執行檔名&gt;</a:t>
            </a:r>
            <a:endParaRPr/>
          </a:p>
          <a:p>
            <a:pPr indent="-308610" lvl="1" marL="91440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Char char="?"/>
            </a:pPr>
            <a:r>
              <a:rPr lang="en-US"/>
              <a:t>EX:	./lab</a:t>
            </a:r>
            <a:endParaRPr/>
          </a:p>
        </p:txBody>
      </p:sp>
      <p:pic>
        <p:nvPicPr>
          <p:cNvPr id="197" name="Google Shape;197;p33"/>
          <p:cNvPicPr preferRelativeResize="0"/>
          <p:nvPr/>
        </p:nvPicPr>
        <p:blipFill rotWithShape="1">
          <a:blip r:embed="rId3">
            <a:alphaModFix/>
          </a:blip>
          <a:srcRect b="73784" l="0" r="58192" t="10954"/>
          <a:stretch/>
        </p:blipFill>
        <p:spPr>
          <a:xfrm>
            <a:off x="609600" y="4718172"/>
            <a:ext cx="7370619" cy="1443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中庸">
  <a:themeElements>
    <a:clrScheme name="中庸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中庸">
  <a:themeElements>
    <a:clrScheme name="中庸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2013-09-18T06:07:03Z</dcterms:created>
  <dc:creator>Alan Lin</dc:creator>
</cp:coreProperties>
</file>